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76"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9C375-5FC9-525C-9B8C-A0972DF95F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F42C93C-58F8-4888-EBB9-40005E9279B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B13182B-322A-6C67-173B-7B1E4DB2BE66}"/>
              </a:ext>
            </a:extLst>
          </p:cNvPr>
          <p:cNvSpPr>
            <a:spLocks noGrp="1"/>
          </p:cNvSpPr>
          <p:nvPr>
            <p:ph type="dt" sz="half" idx="10"/>
          </p:nvPr>
        </p:nvSpPr>
        <p:spPr/>
        <p:txBody>
          <a:bodyPr/>
          <a:lstStyle/>
          <a:p>
            <a:fld id="{F7AB8068-6270-4EC3-A897-D1957A2B9034}" type="datetimeFigureOut">
              <a:rPr lang="en-US" smtClean="0"/>
              <a:t>8/18/2023</a:t>
            </a:fld>
            <a:endParaRPr lang="en-US"/>
          </a:p>
        </p:txBody>
      </p:sp>
      <p:sp>
        <p:nvSpPr>
          <p:cNvPr id="5" name="Footer Placeholder 4">
            <a:extLst>
              <a:ext uri="{FF2B5EF4-FFF2-40B4-BE49-F238E27FC236}">
                <a16:creationId xmlns:a16="http://schemas.microsoft.com/office/drawing/2014/main" id="{2D967646-1C6C-7E52-2DA5-CCD1DCEE60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81F9D0-2EF9-F095-710A-364FF259B4EF}"/>
              </a:ext>
            </a:extLst>
          </p:cNvPr>
          <p:cNvSpPr>
            <a:spLocks noGrp="1"/>
          </p:cNvSpPr>
          <p:nvPr>
            <p:ph type="sldNum" sz="quarter" idx="12"/>
          </p:nvPr>
        </p:nvSpPr>
        <p:spPr/>
        <p:txBody>
          <a:bodyPr/>
          <a:lstStyle/>
          <a:p>
            <a:fld id="{9AB7D44B-30F9-4E2A-918A-04AEA514EC9E}" type="slidenum">
              <a:rPr lang="en-US" smtClean="0"/>
              <a:t>‹#›</a:t>
            </a:fld>
            <a:endParaRPr lang="en-US"/>
          </a:p>
        </p:txBody>
      </p:sp>
    </p:spTree>
    <p:extLst>
      <p:ext uri="{BB962C8B-B14F-4D97-AF65-F5344CB8AC3E}">
        <p14:creationId xmlns:p14="http://schemas.microsoft.com/office/powerpoint/2010/main" val="2440953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E0703-B05B-535E-12F8-1852FFD2B9F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7049C0A-59A8-C703-5280-FD81777AD4A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EC2F25-814F-5556-4C90-6E21C3E5EC92}"/>
              </a:ext>
            </a:extLst>
          </p:cNvPr>
          <p:cNvSpPr>
            <a:spLocks noGrp="1"/>
          </p:cNvSpPr>
          <p:nvPr>
            <p:ph type="dt" sz="half" idx="10"/>
          </p:nvPr>
        </p:nvSpPr>
        <p:spPr/>
        <p:txBody>
          <a:bodyPr/>
          <a:lstStyle/>
          <a:p>
            <a:fld id="{F7AB8068-6270-4EC3-A897-D1957A2B9034}" type="datetimeFigureOut">
              <a:rPr lang="en-US" smtClean="0"/>
              <a:t>8/18/2023</a:t>
            </a:fld>
            <a:endParaRPr lang="en-US"/>
          </a:p>
        </p:txBody>
      </p:sp>
      <p:sp>
        <p:nvSpPr>
          <p:cNvPr id="5" name="Footer Placeholder 4">
            <a:extLst>
              <a:ext uri="{FF2B5EF4-FFF2-40B4-BE49-F238E27FC236}">
                <a16:creationId xmlns:a16="http://schemas.microsoft.com/office/drawing/2014/main" id="{AAF8C416-6B98-331B-E744-D7750DEEBA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E15264-A2A7-CCD4-5BA6-5212072E55C7}"/>
              </a:ext>
            </a:extLst>
          </p:cNvPr>
          <p:cNvSpPr>
            <a:spLocks noGrp="1"/>
          </p:cNvSpPr>
          <p:nvPr>
            <p:ph type="sldNum" sz="quarter" idx="12"/>
          </p:nvPr>
        </p:nvSpPr>
        <p:spPr/>
        <p:txBody>
          <a:bodyPr/>
          <a:lstStyle/>
          <a:p>
            <a:fld id="{9AB7D44B-30F9-4E2A-918A-04AEA514EC9E}" type="slidenum">
              <a:rPr lang="en-US" smtClean="0"/>
              <a:t>‹#›</a:t>
            </a:fld>
            <a:endParaRPr lang="en-US"/>
          </a:p>
        </p:txBody>
      </p:sp>
    </p:spTree>
    <p:extLst>
      <p:ext uri="{BB962C8B-B14F-4D97-AF65-F5344CB8AC3E}">
        <p14:creationId xmlns:p14="http://schemas.microsoft.com/office/powerpoint/2010/main" val="2824435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A8BD4B0-1CA0-FE85-8956-5481BA86472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AFC5B73-6A71-F333-4858-FC83904AD37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A97844-7561-6E8B-38EC-BA7C1E5F0B3A}"/>
              </a:ext>
            </a:extLst>
          </p:cNvPr>
          <p:cNvSpPr>
            <a:spLocks noGrp="1"/>
          </p:cNvSpPr>
          <p:nvPr>
            <p:ph type="dt" sz="half" idx="10"/>
          </p:nvPr>
        </p:nvSpPr>
        <p:spPr/>
        <p:txBody>
          <a:bodyPr/>
          <a:lstStyle/>
          <a:p>
            <a:fld id="{F7AB8068-6270-4EC3-A897-D1957A2B9034}" type="datetimeFigureOut">
              <a:rPr lang="en-US" smtClean="0"/>
              <a:t>8/18/2023</a:t>
            </a:fld>
            <a:endParaRPr lang="en-US"/>
          </a:p>
        </p:txBody>
      </p:sp>
      <p:sp>
        <p:nvSpPr>
          <p:cNvPr id="5" name="Footer Placeholder 4">
            <a:extLst>
              <a:ext uri="{FF2B5EF4-FFF2-40B4-BE49-F238E27FC236}">
                <a16:creationId xmlns:a16="http://schemas.microsoft.com/office/drawing/2014/main" id="{7C1DE03B-856D-F982-7AAB-0B7786BBA2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AC50D1-B40F-C0DE-16FC-81AE34025FF6}"/>
              </a:ext>
            </a:extLst>
          </p:cNvPr>
          <p:cNvSpPr>
            <a:spLocks noGrp="1"/>
          </p:cNvSpPr>
          <p:nvPr>
            <p:ph type="sldNum" sz="quarter" idx="12"/>
          </p:nvPr>
        </p:nvSpPr>
        <p:spPr/>
        <p:txBody>
          <a:bodyPr/>
          <a:lstStyle/>
          <a:p>
            <a:fld id="{9AB7D44B-30F9-4E2A-918A-04AEA514EC9E}" type="slidenum">
              <a:rPr lang="en-US" smtClean="0"/>
              <a:t>‹#›</a:t>
            </a:fld>
            <a:endParaRPr lang="en-US"/>
          </a:p>
        </p:txBody>
      </p:sp>
    </p:spTree>
    <p:extLst>
      <p:ext uri="{BB962C8B-B14F-4D97-AF65-F5344CB8AC3E}">
        <p14:creationId xmlns:p14="http://schemas.microsoft.com/office/powerpoint/2010/main" val="3807881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4D798-8933-4E79-4132-9A7D7E376F5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0A25463-7202-D196-63EB-2FD69365A83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DCD501-FA59-9783-1FE2-B005ED6CA6EB}"/>
              </a:ext>
            </a:extLst>
          </p:cNvPr>
          <p:cNvSpPr>
            <a:spLocks noGrp="1"/>
          </p:cNvSpPr>
          <p:nvPr>
            <p:ph type="dt" sz="half" idx="10"/>
          </p:nvPr>
        </p:nvSpPr>
        <p:spPr/>
        <p:txBody>
          <a:bodyPr/>
          <a:lstStyle/>
          <a:p>
            <a:fld id="{F7AB8068-6270-4EC3-A897-D1957A2B9034}" type="datetimeFigureOut">
              <a:rPr lang="en-US" smtClean="0"/>
              <a:t>8/18/2023</a:t>
            </a:fld>
            <a:endParaRPr lang="en-US"/>
          </a:p>
        </p:txBody>
      </p:sp>
      <p:sp>
        <p:nvSpPr>
          <p:cNvPr id="5" name="Footer Placeholder 4">
            <a:extLst>
              <a:ext uri="{FF2B5EF4-FFF2-40B4-BE49-F238E27FC236}">
                <a16:creationId xmlns:a16="http://schemas.microsoft.com/office/drawing/2014/main" id="{2383789B-CFDF-0747-A316-9B515D010C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8E3525-8E17-575F-20A5-E192A7B14A5D}"/>
              </a:ext>
            </a:extLst>
          </p:cNvPr>
          <p:cNvSpPr>
            <a:spLocks noGrp="1"/>
          </p:cNvSpPr>
          <p:nvPr>
            <p:ph type="sldNum" sz="quarter" idx="12"/>
          </p:nvPr>
        </p:nvSpPr>
        <p:spPr/>
        <p:txBody>
          <a:bodyPr/>
          <a:lstStyle/>
          <a:p>
            <a:fld id="{9AB7D44B-30F9-4E2A-918A-04AEA514EC9E}" type="slidenum">
              <a:rPr lang="en-US" smtClean="0"/>
              <a:t>‹#›</a:t>
            </a:fld>
            <a:endParaRPr lang="en-US"/>
          </a:p>
        </p:txBody>
      </p:sp>
    </p:spTree>
    <p:extLst>
      <p:ext uri="{BB962C8B-B14F-4D97-AF65-F5344CB8AC3E}">
        <p14:creationId xmlns:p14="http://schemas.microsoft.com/office/powerpoint/2010/main" val="1530971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C50AA-1DBD-8C8B-2A1B-4D4FF0B319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51D65A3-CA39-FD0C-A3F0-B5CEA7F96E2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60A02E8-B5F9-CDA9-8DB5-F3019CBC6711}"/>
              </a:ext>
            </a:extLst>
          </p:cNvPr>
          <p:cNvSpPr>
            <a:spLocks noGrp="1"/>
          </p:cNvSpPr>
          <p:nvPr>
            <p:ph type="dt" sz="half" idx="10"/>
          </p:nvPr>
        </p:nvSpPr>
        <p:spPr/>
        <p:txBody>
          <a:bodyPr/>
          <a:lstStyle/>
          <a:p>
            <a:fld id="{F7AB8068-6270-4EC3-A897-D1957A2B9034}" type="datetimeFigureOut">
              <a:rPr lang="en-US" smtClean="0"/>
              <a:t>8/18/2023</a:t>
            </a:fld>
            <a:endParaRPr lang="en-US"/>
          </a:p>
        </p:txBody>
      </p:sp>
      <p:sp>
        <p:nvSpPr>
          <p:cNvPr id="5" name="Footer Placeholder 4">
            <a:extLst>
              <a:ext uri="{FF2B5EF4-FFF2-40B4-BE49-F238E27FC236}">
                <a16:creationId xmlns:a16="http://schemas.microsoft.com/office/drawing/2014/main" id="{04A04860-EA74-3B43-9ABA-E926CC19B6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D0306-B0AC-5CA2-E542-3A495E314122}"/>
              </a:ext>
            </a:extLst>
          </p:cNvPr>
          <p:cNvSpPr>
            <a:spLocks noGrp="1"/>
          </p:cNvSpPr>
          <p:nvPr>
            <p:ph type="sldNum" sz="quarter" idx="12"/>
          </p:nvPr>
        </p:nvSpPr>
        <p:spPr/>
        <p:txBody>
          <a:bodyPr/>
          <a:lstStyle/>
          <a:p>
            <a:fld id="{9AB7D44B-30F9-4E2A-918A-04AEA514EC9E}" type="slidenum">
              <a:rPr lang="en-US" smtClean="0"/>
              <a:t>‹#›</a:t>
            </a:fld>
            <a:endParaRPr lang="en-US"/>
          </a:p>
        </p:txBody>
      </p:sp>
    </p:spTree>
    <p:extLst>
      <p:ext uri="{BB962C8B-B14F-4D97-AF65-F5344CB8AC3E}">
        <p14:creationId xmlns:p14="http://schemas.microsoft.com/office/powerpoint/2010/main" val="3760428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916B52-2AE7-8D45-44D5-7D85AB7142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9F3D99C-73EA-6004-E15E-4890247F4FE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3AF9BD4-3616-93A9-AFD0-53672CFBB21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2BA53ED-0F66-B37D-2265-8D45070FA63C}"/>
              </a:ext>
            </a:extLst>
          </p:cNvPr>
          <p:cNvSpPr>
            <a:spLocks noGrp="1"/>
          </p:cNvSpPr>
          <p:nvPr>
            <p:ph type="dt" sz="half" idx="10"/>
          </p:nvPr>
        </p:nvSpPr>
        <p:spPr/>
        <p:txBody>
          <a:bodyPr/>
          <a:lstStyle/>
          <a:p>
            <a:fld id="{F7AB8068-6270-4EC3-A897-D1957A2B9034}" type="datetimeFigureOut">
              <a:rPr lang="en-US" smtClean="0"/>
              <a:t>8/18/2023</a:t>
            </a:fld>
            <a:endParaRPr lang="en-US"/>
          </a:p>
        </p:txBody>
      </p:sp>
      <p:sp>
        <p:nvSpPr>
          <p:cNvPr id="6" name="Footer Placeholder 5">
            <a:extLst>
              <a:ext uri="{FF2B5EF4-FFF2-40B4-BE49-F238E27FC236}">
                <a16:creationId xmlns:a16="http://schemas.microsoft.com/office/drawing/2014/main" id="{EA965909-FBA1-DEBA-53DA-6C44DD7AA9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F9DA73-C376-BCF3-A537-B748B3370578}"/>
              </a:ext>
            </a:extLst>
          </p:cNvPr>
          <p:cNvSpPr>
            <a:spLocks noGrp="1"/>
          </p:cNvSpPr>
          <p:nvPr>
            <p:ph type="sldNum" sz="quarter" idx="12"/>
          </p:nvPr>
        </p:nvSpPr>
        <p:spPr/>
        <p:txBody>
          <a:bodyPr/>
          <a:lstStyle/>
          <a:p>
            <a:fld id="{9AB7D44B-30F9-4E2A-918A-04AEA514EC9E}" type="slidenum">
              <a:rPr lang="en-US" smtClean="0"/>
              <a:t>‹#›</a:t>
            </a:fld>
            <a:endParaRPr lang="en-US"/>
          </a:p>
        </p:txBody>
      </p:sp>
    </p:spTree>
    <p:extLst>
      <p:ext uri="{BB962C8B-B14F-4D97-AF65-F5344CB8AC3E}">
        <p14:creationId xmlns:p14="http://schemas.microsoft.com/office/powerpoint/2010/main" val="2070271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6032B-D1C6-E5DD-A7A2-F2653E5321C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28F15F9-CB68-8586-5001-93662AF9FD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E2F73D7-ABCC-6C69-A1DE-F76605C738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708DC2-BDA5-8CD1-A8D2-E37D5FE368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43A1E78-699C-1B01-8FD2-D0068615B9F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6340529-F807-97D2-4311-B1AB8A1A096D}"/>
              </a:ext>
            </a:extLst>
          </p:cNvPr>
          <p:cNvSpPr>
            <a:spLocks noGrp="1"/>
          </p:cNvSpPr>
          <p:nvPr>
            <p:ph type="dt" sz="half" idx="10"/>
          </p:nvPr>
        </p:nvSpPr>
        <p:spPr/>
        <p:txBody>
          <a:bodyPr/>
          <a:lstStyle/>
          <a:p>
            <a:fld id="{F7AB8068-6270-4EC3-A897-D1957A2B9034}" type="datetimeFigureOut">
              <a:rPr lang="en-US" smtClean="0"/>
              <a:t>8/18/2023</a:t>
            </a:fld>
            <a:endParaRPr lang="en-US"/>
          </a:p>
        </p:txBody>
      </p:sp>
      <p:sp>
        <p:nvSpPr>
          <p:cNvPr id="8" name="Footer Placeholder 7">
            <a:extLst>
              <a:ext uri="{FF2B5EF4-FFF2-40B4-BE49-F238E27FC236}">
                <a16:creationId xmlns:a16="http://schemas.microsoft.com/office/drawing/2014/main" id="{74F3D09F-EEC1-C9D5-A392-30B9C65D5D5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15740F5-4D19-7B7C-C6D0-A7083574C8C0}"/>
              </a:ext>
            </a:extLst>
          </p:cNvPr>
          <p:cNvSpPr>
            <a:spLocks noGrp="1"/>
          </p:cNvSpPr>
          <p:nvPr>
            <p:ph type="sldNum" sz="quarter" idx="12"/>
          </p:nvPr>
        </p:nvSpPr>
        <p:spPr/>
        <p:txBody>
          <a:bodyPr/>
          <a:lstStyle/>
          <a:p>
            <a:fld id="{9AB7D44B-30F9-4E2A-918A-04AEA514EC9E}" type="slidenum">
              <a:rPr lang="en-US" smtClean="0"/>
              <a:t>‹#›</a:t>
            </a:fld>
            <a:endParaRPr lang="en-US"/>
          </a:p>
        </p:txBody>
      </p:sp>
    </p:spTree>
    <p:extLst>
      <p:ext uri="{BB962C8B-B14F-4D97-AF65-F5344CB8AC3E}">
        <p14:creationId xmlns:p14="http://schemas.microsoft.com/office/powerpoint/2010/main" val="1839146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991FD-CC48-06D9-167D-A4D0A907119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C97CCCB-B480-C27D-C8DC-F7AC1069189F}"/>
              </a:ext>
            </a:extLst>
          </p:cNvPr>
          <p:cNvSpPr>
            <a:spLocks noGrp="1"/>
          </p:cNvSpPr>
          <p:nvPr>
            <p:ph type="dt" sz="half" idx="10"/>
          </p:nvPr>
        </p:nvSpPr>
        <p:spPr/>
        <p:txBody>
          <a:bodyPr/>
          <a:lstStyle/>
          <a:p>
            <a:fld id="{F7AB8068-6270-4EC3-A897-D1957A2B9034}" type="datetimeFigureOut">
              <a:rPr lang="en-US" smtClean="0"/>
              <a:t>8/18/2023</a:t>
            </a:fld>
            <a:endParaRPr lang="en-US"/>
          </a:p>
        </p:txBody>
      </p:sp>
      <p:sp>
        <p:nvSpPr>
          <p:cNvPr id="4" name="Footer Placeholder 3">
            <a:extLst>
              <a:ext uri="{FF2B5EF4-FFF2-40B4-BE49-F238E27FC236}">
                <a16:creationId xmlns:a16="http://schemas.microsoft.com/office/drawing/2014/main" id="{1C440A64-7EB0-5FC7-7778-901FD682A88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C2F9F06-92E8-65FA-7277-05AC7314E039}"/>
              </a:ext>
            </a:extLst>
          </p:cNvPr>
          <p:cNvSpPr>
            <a:spLocks noGrp="1"/>
          </p:cNvSpPr>
          <p:nvPr>
            <p:ph type="sldNum" sz="quarter" idx="12"/>
          </p:nvPr>
        </p:nvSpPr>
        <p:spPr/>
        <p:txBody>
          <a:bodyPr/>
          <a:lstStyle/>
          <a:p>
            <a:fld id="{9AB7D44B-30F9-4E2A-918A-04AEA514EC9E}" type="slidenum">
              <a:rPr lang="en-US" smtClean="0"/>
              <a:t>‹#›</a:t>
            </a:fld>
            <a:endParaRPr lang="en-US"/>
          </a:p>
        </p:txBody>
      </p:sp>
    </p:spTree>
    <p:extLst>
      <p:ext uri="{BB962C8B-B14F-4D97-AF65-F5344CB8AC3E}">
        <p14:creationId xmlns:p14="http://schemas.microsoft.com/office/powerpoint/2010/main" val="3885649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6F20DB-42A6-2C20-3A11-34CCEAB3805F}"/>
              </a:ext>
            </a:extLst>
          </p:cNvPr>
          <p:cNvSpPr>
            <a:spLocks noGrp="1"/>
          </p:cNvSpPr>
          <p:nvPr>
            <p:ph type="dt" sz="half" idx="10"/>
          </p:nvPr>
        </p:nvSpPr>
        <p:spPr/>
        <p:txBody>
          <a:bodyPr/>
          <a:lstStyle/>
          <a:p>
            <a:fld id="{F7AB8068-6270-4EC3-A897-D1957A2B9034}" type="datetimeFigureOut">
              <a:rPr lang="en-US" smtClean="0"/>
              <a:t>8/18/2023</a:t>
            </a:fld>
            <a:endParaRPr lang="en-US"/>
          </a:p>
        </p:txBody>
      </p:sp>
      <p:sp>
        <p:nvSpPr>
          <p:cNvPr id="3" name="Footer Placeholder 2">
            <a:extLst>
              <a:ext uri="{FF2B5EF4-FFF2-40B4-BE49-F238E27FC236}">
                <a16:creationId xmlns:a16="http://schemas.microsoft.com/office/drawing/2014/main" id="{E52663F6-86FA-DCF9-AEAE-3384963FDC2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2CE0E01-0BDE-18B3-C0CB-C86728ED615D}"/>
              </a:ext>
            </a:extLst>
          </p:cNvPr>
          <p:cNvSpPr>
            <a:spLocks noGrp="1"/>
          </p:cNvSpPr>
          <p:nvPr>
            <p:ph type="sldNum" sz="quarter" idx="12"/>
          </p:nvPr>
        </p:nvSpPr>
        <p:spPr/>
        <p:txBody>
          <a:bodyPr/>
          <a:lstStyle/>
          <a:p>
            <a:fld id="{9AB7D44B-30F9-4E2A-918A-04AEA514EC9E}" type="slidenum">
              <a:rPr lang="en-US" smtClean="0"/>
              <a:t>‹#›</a:t>
            </a:fld>
            <a:endParaRPr lang="en-US"/>
          </a:p>
        </p:txBody>
      </p:sp>
    </p:spTree>
    <p:extLst>
      <p:ext uri="{BB962C8B-B14F-4D97-AF65-F5344CB8AC3E}">
        <p14:creationId xmlns:p14="http://schemas.microsoft.com/office/powerpoint/2010/main" val="478673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282F4-0B0A-F6F9-8F48-7DA630B4E0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B1FA763-50F6-8A93-E789-9A5E00EBA3D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B71BBE9-EF30-0D37-799A-E042EFA678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4BAD7D-E7B1-D484-CD6F-9205E66CABFE}"/>
              </a:ext>
            </a:extLst>
          </p:cNvPr>
          <p:cNvSpPr>
            <a:spLocks noGrp="1"/>
          </p:cNvSpPr>
          <p:nvPr>
            <p:ph type="dt" sz="half" idx="10"/>
          </p:nvPr>
        </p:nvSpPr>
        <p:spPr/>
        <p:txBody>
          <a:bodyPr/>
          <a:lstStyle/>
          <a:p>
            <a:fld id="{F7AB8068-6270-4EC3-A897-D1957A2B9034}" type="datetimeFigureOut">
              <a:rPr lang="en-US" smtClean="0"/>
              <a:t>8/18/2023</a:t>
            </a:fld>
            <a:endParaRPr lang="en-US"/>
          </a:p>
        </p:txBody>
      </p:sp>
      <p:sp>
        <p:nvSpPr>
          <p:cNvPr id="6" name="Footer Placeholder 5">
            <a:extLst>
              <a:ext uri="{FF2B5EF4-FFF2-40B4-BE49-F238E27FC236}">
                <a16:creationId xmlns:a16="http://schemas.microsoft.com/office/drawing/2014/main" id="{EE64B744-B131-011D-4C2A-E11FE3C139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E94763-2291-4660-E208-319D1794AC6A}"/>
              </a:ext>
            </a:extLst>
          </p:cNvPr>
          <p:cNvSpPr>
            <a:spLocks noGrp="1"/>
          </p:cNvSpPr>
          <p:nvPr>
            <p:ph type="sldNum" sz="quarter" idx="12"/>
          </p:nvPr>
        </p:nvSpPr>
        <p:spPr/>
        <p:txBody>
          <a:bodyPr/>
          <a:lstStyle/>
          <a:p>
            <a:fld id="{9AB7D44B-30F9-4E2A-918A-04AEA514EC9E}" type="slidenum">
              <a:rPr lang="en-US" smtClean="0"/>
              <a:t>‹#›</a:t>
            </a:fld>
            <a:endParaRPr lang="en-US"/>
          </a:p>
        </p:txBody>
      </p:sp>
    </p:spTree>
    <p:extLst>
      <p:ext uri="{BB962C8B-B14F-4D97-AF65-F5344CB8AC3E}">
        <p14:creationId xmlns:p14="http://schemas.microsoft.com/office/powerpoint/2010/main" val="4251486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53471-C951-B81A-31FC-44FB3CE86B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5E1117A-AD1A-1691-0389-E767101838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5EBA479-34F2-C0AB-B65E-53DFB771A7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A228B3-6450-04FC-4ADE-B344AAD86298}"/>
              </a:ext>
            </a:extLst>
          </p:cNvPr>
          <p:cNvSpPr>
            <a:spLocks noGrp="1"/>
          </p:cNvSpPr>
          <p:nvPr>
            <p:ph type="dt" sz="half" idx="10"/>
          </p:nvPr>
        </p:nvSpPr>
        <p:spPr/>
        <p:txBody>
          <a:bodyPr/>
          <a:lstStyle/>
          <a:p>
            <a:fld id="{F7AB8068-6270-4EC3-A897-D1957A2B9034}" type="datetimeFigureOut">
              <a:rPr lang="en-US" smtClean="0"/>
              <a:t>8/18/2023</a:t>
            </a:fld>
            <a:endParaRPr lang="en-US"/>
          </a:p>
        </p:txBody>
      </p:sp>
      <p:sp>
        <p:nvSpPr>
          <p:cNvPr id="6" name="Footer Placeholder 5">
            <a:extLst>
              <a:ext uri="{FF2B5EF4-FFF2-40B4-BE49-F238E27FC236}">
                <a16:creationId xmlns:a16="http://schemas.microsoft.com/office/drawing/2014/main" id="{79765C0F-AFA0-BBE9-2F16-F663C3F73D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8E76D0-AAF4-27B8-E017-7EE3F4ED6BDD}"/>
              </a:ext>
            </a:extLst>
          </p:cNvPr>
          <p:cNvSpPr>
            <a:spLocks noGrp="1"/>
          </p:cNvSpPr>
          <p:nvPr>
            <p:ph type="sldNum" sz="quarter" idx="12"/>
          </p:nvPr>
        </p:nvSpPr>
        <p:spPr/>
        <p:txBody>
          <a:bodyPr/>
          <a:lstStyle/>
          <a:p>
            <a:fld id="{9AB7D44B-30F9-4E2A-918A-04AEA514EC9E}" type="slidenum">
              <a:rPr lang="en-US" smtClean="0"/>
              <a:t>‹#›</a:t>
            </a:fld>
            <a:endParaRPr lang="en-US"/>
          </a:p>
        </p:txBody>
      </p:sp>
    </p:spTree>
    <p:extLst>
      <p:ext uri="{BB962C8B-B14F-4D97-AF65-F5344CB8AC3E}">
        <p14:creationId xmlns:p14="http://schemas.microsoft.com/office/powerpoint/2010/main" val="11141707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88EE76-0A53-116E-4C5A-030DD14610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0191A0-FEA0-6B4F-9C0F-02C217F0CA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C90EC7-FDDE-E9C6-2FC7-759398C0EC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AB8068-6270-4EC3-A897-D1957A2B9034}" type="datetimeFigureOut">
              <a:rPr lang="en-US" smtClean="0"/>
              <a:t>8/18/2023</a:t>
            </a:fld>
            <a:endParaRPr lang="en-US"/>
          </a:p>
        </p:txBody>
      </p:sp>
      <p:sp>
        <p:nvSpPr>
          <p:cNvPr id="5" name="Footer Placeholder 4">
            <a:extLst>
              <a:ext uri="{FF2B5EF4-FFF2-40B4-BE49-F238E27FC236}">
                <a16:creationId xmlns:a16="http://schemas.microsoft.com/office/drawing/2014/main" id="{2FF192EC-6A87-1108-CFDC-982688D74BB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7BC5DB1-85CD-6D11-CDA1-A6FA4AD954B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B7D44B-30F9-4E2A-918A-04AEA514EC9E}" type="slidenum">
              <a:rPr lang="en-US" smtClean="0"/>
              <a:t>‹#›</a:t>
            </a:fld>
            <a:endParaRPr lang="en-US"/>
          </a:p>
        </p:txBody>
      </p:sp>
    </p:spTree>
    <p:extLst>
      <p:ext uri="{BB962C8B-B14F-4D97-AF65-F5344CB8AC3E}">
        <p14:creationId xmlns:p14="http://schemas.microsoft.com/office/powerpoint/2010/main" val="34107595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486F8-2423-F8A3-8FA7-6C81D48F5A17}"/>
              </a:ext>
            </a:extLst>
          </p:cNvPr>
          <p:cNvSpPr>
            <a:spLocks noGrp="1"/>
          </p:cNvSpPr>
          <p:nvPr>
            <p:ph type="ctrTitle"/>
          </p:nvPr>
        </p:nvSpPr>
        <p:spPr/>
        <p:txBody>
          <a:bodyPr>
            <a:normAutofit fontScale="90000"/>
          </a:bodyPr>
          <a:lstStyle/>
          <a:p>
            <a:r>
              <a:rPr lang="en-US" dirty="0"/>
              <a:t>Perioperative administration of anticoagulant and </a:t>
            </a:r>
            <a:r>
              <a:rPr lang="en-US" dirty="0" err="1"/>
              <a:t>antiaggregation</a:t>
            </a:r>
            <a:r>
              <a:rPr lang="en-US" dirty="0"/>
              <a:t> drugs</a:t>
            </a:r>
          </a:p>
        </p:txBody>
      </p:sp>
      <p:sp>
        <p:nvSpPr>
          <p:cNvPr id="3" name="Subtitle 2">
            <a:extLst>
              <a:ext uri="{FF2B5EF4-FFF2-40B4-BE49-F238E27FC236}">
                <a16:creationId xmlns:a16="http://schemas.microsoft.com/office/drawing/2014/main" id="{4202A639-CF2A-149F-6131-10B6812AC85F}"/>
              </a:ext>
            </a:extLst>
          </p:cNvPr>
          <p:cNvSpPr>
            <a:spLocks noGrp="1"/>
          </p:cNvSpPr>
          <p:nvPr>
            <p:ph type="subTitle" idx="1"/>
          </p:nvPr>
        </p:nvSpPr>
        <p:spPr/>
        <p:txBody>
          <a:bodyPr/>
          <a:lstStyle/>
          <a:p>
            <a:r>
              <a:rPr lang="sr-Latn-RS" dirty="0"/>
              <a:t>Prof. Slobodan M. Janković</a:t>
            </a:r>
            <a:endParaRPr lang="en-US" dirty="0"/>
          </a:p>
        </p:txBody>
      </p:sp>
    </p:spTree>
    <p:extLst>
      <p:ext uri="{BB962C8B-B14F-4D97-AF65-F5344CB8AC3E}">
        <p14:creationId xmlns:p14="http://schemas.microsoft.com/office/powerpoint/2010/main" val="1366141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2B7E-CEF9-00A0-C7A8-595520B9A0A5}"/>
              </a:ext>
            </a:extLst>
          </p:cNvPr>
          <p:cNvSpPr>
            <a:spLocks noGrp="1"/>
          </p:cNvSpPr>
          <p:nvPr>
            <p:ph type="title"/>
          </p:nvPr>
        </p:nvSpPr>
        <p:spPr/>
        <p:txBody>
          <a:bodyPr/>
          <a:lstStyle/>
          <a:p>
            <a:r>
              <a:rPr lang="en-US" dirty="0"/>
              <a:t>TREATMENT OF PULMONARY EMBOLISM</a:t>
            </a:r>
            <a:r>
              <a:rPr lang="sr-Latn-RS" dirty="0"/>
              <a:t> - </a:t>
            </a:r>
            <a:r>
              <a:rPr lang="sr-Latn-RS" dirty="0" err="1"/>
              <a:t>anticoagulation</a:t>
            </a:r>
            <a:endParaRPr lang="en-US" dirty="0"/>
          </a:p>
        </p:txBody>
      </p:sp>
      <p:sp>
        <p:nvSpPr>
          <p:cNvPr id="3" name="Content Placeholder 2">
            <a:extLst>
              <a:ext uri="{FF2B5EF4-FFF2-40B4-BE49-F238E27FC236}">
                <a16:creationId xmlns:a16="http://schemas.microsoft.com/office/drawing/2014/main" id="{BB03C9ED-7D85-2094-1611-15264A42A422}"/>
              </a:ext>
            </a:extLst>
          </p:cNvPr>
          <p:cNvSpPr>
            <a:spLocks noGrp="1"/>
          </p:cNvSpPr>
          <p:nvPr>
            <p:ph idx="1"/>
          </p:nvPr>
        </p:nvSpPr>
        <p:spPr/>
        <p:txBody>
          <a:bodyPr>
            <a:normAutofit fontScale="92500" lnSpcReduction="20000"/>
          </a:bodyPr>
          <a:lstStyle/>
          <a:p>
            <a:r>
              <a:rPr lang="en-US" dirty="0"/>
              <a:t>Anticoagulants must be used in all patients with pulmonary -embolism. For the first 5 days, unfractionated heparin (or low molecular weight) is applied together with warfarin or acenocoumarol; since after 5 days the effect of oral anticoagulants is established and the INR is between 2 and 3, further administration of heparin is stopped. Oral anticoagulants are then administered for another 6 months. </a:t>
            </a:r>
            <a:endParaRPr lang="sr-Latn-RS" dirty="0"/>
          </a:p>
          <a:p>
            <a:r>
              <a:rPr lang="en-US" dirty="0"/>
              <a:t>Instead of vitamin K antagonists, direct oral anticoagulants can also be administered : dabigatran and </a:t>
            </a:r>
            <a:r>
              <a:rPr lang="en-US" dirty="0" err="1"/>
              <a:t>edoxaban</a:t>
            </a:r>
            <a:r>
              <a:rPr lang="en-US" dirty="0"/>
              <a:t> are started after 7 days of initial therapy with low molecular weight with heparin, while rivaroxaban and apixaban can be given from the beginning. </a:t>
            </a:r>
            <a:endParaRPr lang="sr-Latn-RS" dirty="0"/>
          </a:p>
          <a:p>
            <a:r>
              <a:rPr lang="en-US" dirty="0"/>
              <a:t>Low molecular weight heparins, dabigatran, rivaroxaban and </a:t>
            </a:r>
            <a:r>
              <a:rPr lang="en-US" dirty="0" err="1"/>
              <a:t>edoxaban</a:t>
            </a:r>
            <a:r>
              <a:rPr lang="en-US" dirty="0"/>
              <a:t> are not used in people with moderate and severe renal insufficiency, as well as in people who have a high risk of bleeding.</a:t>
            </a:r>
          </a:p>
        </p:txBody>
      </p:sp>
    </p:spTree>
    <p:extLst>
      <p:ext uri="{BB962C8B-B14F-4D97-AF65-F5344CB8AC3E}">
        <p14:creationId xmlns:p14="http://schemas.microsoft.com/office/powerpoint/2010/main" val="3996647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056BA-0D9A-8892-B36C-B3166F86BBD7}"/>
              </a:ext>
            </a:extLst>
          </p:cNvPr>
          <p:cNvSpPr>
            <a:spLocks noGrp="1"/>
          </p:cNvSpPr>
          <p:nvPr>
            <p:ph type="title"/>
          </p:nvPr>
        </p:nvSpPr>
        <p:spPr/>
        <p:txBody>
          <a:bodyPr/>
          <a:lstStyle/>
          <a:p>
            <a:r>
              <a:rPr lang="en-US" dirty="0"/>
              <a:t>TREATMENT OF PULMONARY EMBOLISM</a:t>
            </a:r>
            <a:r>
              <a:rPr lang="sr-Latn-RS" dirty="0"/>
              <a:t> – </a:t>
            </a:r>
            <a:r>
              <a:rPr lang="sr-Latn-RS" dirty="0" err="1"/>
              <a:t>duration</a:t>
            </a:r>
            <a:r>
              <a:rPr lang="sr-Latn-RS" dirty="0"/>
              <a:t> </a:t>
            </a:r>
            <a:r>
              <a:rPr lang="sr-Latn-RS" dirty="0" err="1"/>
              <a:t>of</a:t>
            </a:r>
            <a:r>
              <a:rPr lang="sr-Latn-RS" dirty="0"/>
              <a:t> </a:t>
            </a:r>
            <a:r>
              <a:rPr lang="sr-Latn-RS" dirty="0" err="1"/>
              <a:t>anticoagulation</a:t>
            </a:r>
            <a:endParaRPr lang="en-US" dirty="0"/>
          </a:p>
        </p:txBody>
      </p:sp>
      <p:sp>
        <p:nvSpPr>
          <p:cNvPr id="3" name="Content Placeholder 2">
            <a:extLst>
              <a:ext uri="{FF2B5EF4-FFF2-40B4-BE49-F238E27FC236}">
                <a16:creationId xmlns:a16="http://schemas.microsoft.com/office/drawing/2014/main" id="{D751716D-B8BC-C2E2-EF9A-7376EB197FC7}"/>
              </a:ext>
            </a:extLst>
          </p:cNvPr>
          <p:cNvSpPr>
            <a:spLocks noGrp="1"/>
          </p:cNvSpPr>
          <p:nvPr>
            <p:ph idx="1"/>
          </p:nvPr>
        </p:nvSpPr>
        <p:spPr/>
        <p:txBody>
          <a:bodyPr/>
          <a:lstStyle/>
          <a:p>
            <a:r>
              <a:rPr lang="en-US" dirty="0"/>
              <a:t>The duration of anticoagulant therapy after a pulmonary embolism depends on whether the pulmonary embolism was </a:t>
            </a:r>
            <a:r>
              <a:rPr lang="en-US" b="1" dirty="0"/>
              <a:t>provoked</a:t>
            </a:r>
            <a:r>
              <a:rPr lang="en-US" dirty="0"/>
              <a:t> or not (provoked means that there was a clear reason for the occurrence of the pulmonary embolism, e.g. surgical intervention after which the patient was bedridden for a long time or similar). </a:t>
            </a:r>
            <a:endParaRPr lang="sr-Latn-RS" dirty="0"/>
          </a:p>
          <a:p>
            <a:r>
              <a:rPr lang="en-US" dirty="0"/>
              <a:t>If pulmonary embolism was provoked , and it occurred for the first time, anticoagulant therapy can be </a:t>
            </a:r>
            <a:r>
              <a:rPr lang="en-US" b="1" dirty="0"/>
              <a:t>stopped after 6 months </a:t>
            </a:r>
            <a:r>
              <a:rPr lang="en-US" dirty="0"/>
              <a:t>. </a:t>
            </a:r>
            <a:endParaRPr lang="sr-Latn-RS" dirty="0"/>
          </a:p>
          <a:p>
            <a:r>
              <a:rPr lang="en-US" dirty="0"/>
              <a:t>If the pulmonary embolism is </a:t>
            </a:r>
            <a:r>
              <a:rPr lang="en-US" b="1" dirty="0"/>
              <a:t>unprovoked</a:t>
            </a:r>
            <a:r>
              <a:rPr lang="en-US" dirty="0"/>
              <a:t>, or if it occurs for the second time, the patient must take anticoagulant therapy </a:t>
            </a:r>
            <a:r>
              <a:rPr lang="en-US" b="1" dirty="0"/>
              <a:t>for life</a:t>
            </a:r>
            <a:r>
              <a:rPr lang="en-US" dirty="0"/>
              <a:t>.</a:t>
            </a:r>
          </a:p>
        </p:txBody>
      </p:sp>
    </p:spTree>
    <p:extLst>
      <p:ext uri="{BB962C8B-B14F-4D97-AF65-F5344CB8AC3E}">
        <p14:creationId xmlns:p14="http://schemas.microsoft.com/office/powerpoint/2010/main" val="2888585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771C5-D88A-1125-F989-5DAA976DD7D0}"/>
              </a:ext>
            </a:extLst>
          </p:cNvPr>
          <p:cNvSpPr>
            <a:spLocks noGrp="1"/>
          </p:cNvSpPr>
          <p:nvPr>
            <p:ph type="title"/>
          </p:nvPr>
        </p:nvSpPr>
        <p:spPr/>
        <p:txBody>
          <a:bodyPr/>
          <a:lstStyle/>
          <a:p>
            <a:r>
              <a:rPr lang="en-US" dirty="0"/>
              <a:t>PREVENTION OF DEEP VENOUS THROMBOSIS</a:t>
            </a:r>
          </a:p>
        </p:txBody>
      </p:sp>
      <p:sp>
        <p:nvSpPr>
          <p:cNvPr id="3" name="Content Placeholder 2">
            <a:extLst>
              <a:ext uri="{FF2B5EF4-FFF2-40B4-BE49-F238E27FC236}">
                <a16:creationId xmlns:a16="http://schemas.microsoft.com/office/drawing/2014/main" id="{31C148C4-5CA1-B3BE-E1E3-34D8C3D07F59}"/>
              </a:ext>
            </a:extLst>
          </p:cNvPr>
          <p:cNvSpPr>
            <a:spLocks noGrp="1"/>
          </p:cNvSpPr>
          <p:nvPr>
            <p:ph idx="1"/>
          </p:nvPr>
        </p:nvSpPr>
        <p:spPr/>
        <p:txBody>
          <a:bodyPr>
            <a:normAutofit fontScale="77500" lnSpcReduction="20000"/>
          </a:bodyPr>
          <a:lstStyle/>
          <a:p>
            <a:r>
              <a:rPr lang="en-US" dirty="0"/>
              <a:t>There are three groups of patients according to the degree of risk</a:t>
            </a:r>
            <a:r>
              <a:rPr lang="sr-Latn-RS" dirty="0"/>
              <a:t> </a:t>
            </a:r>
            <a:r>
              <a:rPr lang="sr-Latn-RS" dirty="0" err="1"/>
              <a:t>of</a:t>
            </a:r>
            <a:r>
              <a:rPr lang="sr-Latn-RS" dirty="0"/>
              <a:t> </a:t>
            </a:r>
            <a:r>
              <a:rPr lang="sr-Latn-RS" dirty="0" err="1"/>
              <a:t>deep</a:t>
            </a:r>
            <a:r>
              <a:rPr lang="sr-Latn-RS" dirty="0"/>
              <a:t> </a:t>
            </a:r>
            <a:r>
              <a:rPr lang="sr-Latn-RS" dirty="0" err="1"/>
              <a:t>venous</a:t>
            </a:r>
            <a:r>
              <a:rPr lang="sr-Latn-RS" dirty="0"/>
              <a:t> </a:t>
            </a:r>
            <a:r>
              <a:rPr lang="sr-Latn-RS" dirty="0" err="1"/>
              <a:t>thrombosis</a:t>
            </a:r>
            <a:r>
              <a:rPr lang="sr-Latn-RS" dirty="0"/>
              <a:t> </a:t>
            </a:r>
            <a:r>
              <a:rPr lang="sr-Latn-RS" dirty="0" err="1"/>
              <a:t>after</a:t>
            </a:r>
            <a:r>
              <a:rPr lang="sr-Latn-RS" dirty="0"/>
              <a:t> </a:t>
            </a:r>
            <a:r>
              <a:rPr lang="sr-Latn-RS" dirty="0" err="1"/>
              <a:t>surgery</a:t>
            </a:r>
            <a:r>
              <a:rPr lang="en-US" dirty="0"/>
              <a:t>:</a:t>
            </a:r>
          </a:p>
          <a:p>
            <a:r>
              <a:rPr lang="en-US" dirty="0"/>
              <a:t>1.	Low-risk patients (minor operations in mobile patients under 40 years of age, non-surgical patients who are mobile) - it is not necessary to give deep vein thrombosis prophylaxis, but only to insist that the patient starts to get out of bed as soon as possible after the intervention;</a:t>
            </a:r>
          </a:p>
          <a:p>
            <a:r>
              <a:rPr lang="en-US" dirty="0"/>
              <a:t>2.	Patients with moderate risk (minor surgery in people between 40 and 60 years old who have no risk factors, minor surgery in people with risk factors, major surgery in people under 40 without risk factors, non-surgical patients who cannot get out of bed) – elastic socks with gradual compression + non-fractionated heparin or low</a:t>
            </a:r>
            <a:r>
              <a:rPr lang="sr-Latn-RS" dirty="0"/>
              <a:t>-</a:t>
            </a:r>
            <a:r>
              <a:rPr lang="en-US" dirty="0"/>
              <a:t>molecular weight heparin or fondaparinux or rivaroxaban or dabigatran;</a:t>
            </a:r>
          </a:p>
          <a:p>
            <a:r>
              <a:rPr lang="en-US" dirty="0"/>
              <a:t>3.	High-risk patients (major surgery in those over 40 with risk factors, hip or knee replacement, hip fracture fixation, major trauma, spinal cord injury, elective neurosurgery, surgery for malignant tumors, thrombophilia or surgery in people who have already had thrombosis) - elastic socks with gradual compression + low-molecular heparin or fondaparinux or rivaroxaban or </a:t>
            </a:r>
            <a:r>
              <a:rPr lang="en-US" dirty="0" err="1"/>
              <a:t>dabi</a:t>
            </a:r>
            <a:r>
              <a:rPr lang="en-US" dirty="0"/>
              <a:t> </a:t>
            </a:r>
            <a:r>
              <a:rPr lang="en-US" dirty="0" err="1"/>
              <a:t>gatran</a:t>
            </a:r>
            <a:r>
              <a:rPr lang="en-US" dirty="0"/>
              <a:t> or warfarin.</a:t>
            </a:r>
          </a:p>
          <a:p>
            <a:endParaRPr lang="en-US" dirty="0"/>
          </a:p>
        </p:txBody>
      </p:sp>
    </p:spTree>
    <p:extLst>
      <p:ext uri="{BB962C8B-B14F-4D97-AF65-F5344CB8AC3E}">
        <p14:creationId xmlns:p14="http://schemas.microsoft.com/office/powerpoint/2010/main" val="28995848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357B6-B6BA-763A-BBEC-A9AAF98EA21C}"/>
              </a:ext>
            </a:extLst>
          </p:cNvPr>
          <p:cNvSpPr>
            <a:spLocks noGrp="1"/>
          </p:cNvSpPr>
          <p:nvPr>
            <p:ph type="title"/>
          </p:nvPr>
        </p:nvSpPr>
        <p:spPr/>
        <p:txBody>
          <a:bodyPr/>
          <a:lstStyle/>
          <a:p>
            <a:r>
              <a:rPr lang="en-US" dirty="0"/>
              <a:t>PREVENTION OF DEEP VENOUS THROMBOSIS</a:t>
            </a:r>
          </a:p>
        </p:txBody>
      </p:sp>
      <p:sp>
        <p:nvSpPr>
          <p:cNvPr id="3" name="Content Placeholder 2">
            <a:extLst>
              <a:ext uri="{FF2B5EF4-FFF2-40B4-BE49-F238E27FC236}">
                <a16:creationId xmlns:a16="http://schemas.microsoft.com/office/drawing/2014/main" id="{3E5079B1-F9D3-EF61-D37C-BBE5B5C8CFAD}"/>
              </a:ext>
            </a:extLst>
          </p:cNvPr>
          <p:cNvSpPr>
            <a:spLocks noGrp="1"/>
          </p:cNvSpPr>
          <p:nvPr>
            <p:ph idx="1"/>
          </p:nvPr>
        </p:nvSpPr>
        <p:spPr/>
        <p:txBody>
          <a:bodyPr/>
          <a:lstStyle/>
          <a:p>
            <a:r>
              <a:rPr lang="en-US" dirty="0"/>
              <a:t>Prophylactic dose of unfractionated of heparin is 5000 IU subcutaneously for 8 or 12 hours, and low molecular weight heparin 20-100 IJ/kg subcutaneously a day. </a:t>
            </a:r>
            <a:endParaRPr lang="sr-Latn-RS" dirty="0"/>
          </a:p>
          <a:p>
            <a:r>
              <a:rPr lang="en-US" dirty="0"/>
              <a:t>Warfarin is given until an INR of 2.0 to 3.0 is reached. </a:t>
            </a:r>
            <a:endParaRPr lang="sr-Latn-RS" dirty="0"/>
          </a:p>
          <a:p>
            <a:r>
              <a:rPr lang="en-US" dirty="0"/>
              <a:t>The dose of fondaparinux is 2.5 mg subcutaneous daily, dabigatran 150 mg every 12 hours orally, and rivaroxaban 10 mg orally once daily. </a:t>
            </a:r>
            <a:endParaRPr lang="sr-Latn-RS" dirty="0"/>
          </a:p>
          <a:p>
            <a:r>
              <a:rPr lang="en-US" dirty="0"/>
              <a:t>The duration of prophylaxis is between 10 and 35 days, depending on the degree of risk.</a:t>
            </a:r>
          </a:p>
        </p:txBody>
      </p:sp>
    </p:spTree>
    <p:extLst>
      <p:ext uri="{BB962C8B-B14F-4D97-AF65-F5344CB8AC3E}">
        <p14:creationId xmlns:p14="http://schemas.microsoft.com/office/powerpoint/2010/main" val="3017675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C6CDF-3269-B012-DF2E-75A25296E8BE}"/>
              </a:ext>
            </a:extLst>
          </p:cNvPr>
          <p:cNvSpPr>
            <a:spLocks noGrp="1"/>
          </p:cNvSpPr>
          <p:nvPr>
            <p:ph type="title"/>
          </p:nvPr>
        </p:nvSpPr>
        <p:spPr/>
        <p:txBody>
          <a:bodyPr/>
          <a:lstStyle/>
          <a:p>
            <a:r>
              <a:rPr lang="sr-Latn-RS" dirty="0" err="1"/>
              <a:t>Prophylaxis</a:t>
            </a:r>
            <a:r>
              <a:rPr lang="sr-Latn-RS" dirty="0"/>
              <a:t> </a:t>
            </a:r>
            <a:r>
              <a:rPr lang="sr-Latn-RS" dirty="0" err="1"/>
              <a:t>of</a:t>
            </a:r>
            <a:r>
              <a:rPr lang="sr-Latn-RS" dirty="0"/>
              <a:t> </a:t>
            </a:r>
            <a:r>
              <a:rPr lang="sr-Latn-RS" dirty="0" err="1"/>
              <a:t>deep</a:t>
            </a:r>
            <a:r>
              <a:rPr lang="sr-Latn-RS" dirty="0"/>
              <a:t> </a:t>
            </a:r>
            <a:r>
              <a:rPr lang="sr-Latn-RS" dirty="0" err="1"/>
              <a:t>venous</a:t>
            </a:r>
            <a:r>
              <a:rPr lang="sr-Latn-RS" dirty="0"/>
              <a:t> </a:t>
            </a:r>
            <a:r>
              <a:rPr lang="sr-Latn-RS" dirty="0" err="1"/>
              <a:t>thrombosis</a:t>
            </a:r>
            <a:r>
              <a:rPr lang="sr-Latn-RS" dirty="0"/>
              <a:t> </a:t>
            </a:r>
            <a:r>
              <a:rPr lang="sr-Latn-RS" dirty="0" err="1"/>
              <a:t>out</a:t>
            </a:r>
            <a:r>
              <a:rPr lang="sr-Latn-RS" dirty="0"/>
              <a:t> </a:t>
            </a:r>
            <a:r>
              <a:rPr lang="sr-Latn-RS" dirty="0" err="1"/>
              <a:t>of</a:t>
            </a:r>
            <a:r>
              <a:rPr lang="sr-Latn-RS" dirty="0"/>
              <a:t> </a:t>
            </a:r>
            <a:r>
              <a:rPr lang="sr-Latn-RS" dirty="0" err="1"/>
              <a:t>surgery</a:t>
            </a:r>
            <a:endParaRPr lang="en-US" dirty="0"/>
          </a:p>
        </p:txBody>
      </p:sp>
      <p:sp>
        <p:nvSpPr>
          <p:cNvPr id="3" name="Content Placeholder 2">
            <a:extLst>
              <a:ext uri="{FF2B5EF4-FFF2-40B4-BE49-F238E27FC236}">
                <a16:creationId xmlns:a16="http://schemas.microsoft.com/office/drawing/2014/main" id="{297C689B-61E6-5F72-59F0-33141A675450}"/>
              </a:ext>
            </a:extLst>
          </p:cNvPr>
          <p:cNvSpPr>
            <a:spLocks noGrp="1"/>
          </p:cNvSpPr>
          <p:nvPr>
            <p:ph idx="1"/>
          </p:nvPr>
        </p:nvSpPr>
        <p:spPr/>
        <p:txBody>
          <a:bodyPr>
            <a:normAutofit fontScale="85000" lnSpcReduction="20000"/>
          </a:bodyPr>
          <a:lstStyle/>
          <a:p>
            <a:r>
              <a:rPr lang="en-US" dirty="0"/>
              <a:t>A small percentage of people (up to 5%) have thrombophilia, i.e. due to -mutations of genes encoding certain coagulation factors or anticoagulant -factors, the function of such factors is disturbed, leading to an increased tendency to venous thrombosis. </a:t>
            </a:r>
            <a:endParaRPr lang="sr-Latn-RS" dirty="0"/>
          </a:p>
          <a:p>
            <a:r>
              <a:rPr lang="en-US" dirty="0"/>
              <a:t>The most common are mutations of factors encoding factor 5 (Leiden mutation), prothrombin (G 20210A mutation), and mutations that cause protein C , S , or antithrombin 3 deficiency. </a:t>
            </a:r>
            <a:endParaRPr lang="sr-Latn-RS" dirty="0"/>
          </a:p>
          <a:p>
            <a:r>
              <a:rPr lang="en-US" dirty="0"/>
              <a:t>Although people carrying these mutations have a greater tendency to thrombosis, it is not such that it would justify continuous thromboprophylaxis if they had no previous complaints. </a:t>
            </a:r>
            <a:endParaRPr lang="sr-Latn-RS" dirty="0"/>
          </a:p>
          <a:p>
            <a:r>
              <a:rPr lang="en-US" dirty="0"/>
              <a:t>However, if a person with the mutation develops a thrombosis, the risk of recurrence is more than 10 times higher than in people with thrombosis but without the mutations. In such a situation, it is worth determining which mutation it is, and based on that and other risk factors, it is necessary to assess how long thromboprophylaxis will be applied, often for life.</a:t>
            </a:r>
          </a:p>
        </p:txBody>
      </p:sp>
    </p:spTree>
    <p:extLst>
      <p:ext uri="{BB962C8B-B14F-4D97-AF65-F5344CB8AC3E}">
        <p14:creationId xmlns:p14="http://schemas.microsoft.com/office/powerpoint/2010/main" val="1260741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356CB-70E6-73AB-A0BB-32F53E75CBC0}"/>
              </a:ext>
            </a:extLst>
          </p:cNvPr>
          <p:cNvSpPr>
            <a:spLocks noGrp="1"/>
          </p:cNvSpPr>
          <p:nvPr>
            <p:ph type="title"/>
          </p:nvPr>
        </p:nvSpPr>
        <p:spPr/>
        <p:txBody>
          <a:bodyPr/>
          <a:lstStyle/>
          <a:p>
            <a:r>
              <a:rPr lang="en-US" dirty="0"/>
              <a:t>TREATMENT OF DEEP VENOUS THROMBOSIS</a:t>
            </a:r>
          </a:p>
        </p:txBody>
      </p:sp>
      <p:sp>
        <p:nvSpPr>
          <p:cNvPr id="3" name="Content Placeholder 2">
            <a:extLst>
              <a:ext uri="{FF2B5EF4-FFF2-40B4-BE49-F238E27FC236}">
                <a16:creationId xmlns:a16="http://schemas.microsoft.com/office/drawing/2014/main" id="{9122B6D2-7D89-1E88-BD14-20875BF94953}"/>
              </a:ext>
            </a:extLst>
          </p:cNvPr>
          <p:cNvSpPr>
            <a:spLocks noGrp="1"/>
          </p:cNvSpPr>
          <p:nvPr>
            <p:ph idx="1"/>
          </p:nvPr>
        </p:nvSpPr>
        <p:spPr/>
        <p:txBody>
          <a:bodyPr>
            <a:normAutofit fontScale="92500" lnSpcReduction="10000"/>
          </a:bodyPr>
          <a:lstStyle/>
          <a:p>
            <a:r>
              <a:rPr lang="en-US" dirty="0"/>
              <a:t>Deep vein thrombosis therapy should be started with some of the low molecular weight heparins, not with unfractionated heparin, because it is with low molecular weight with heparins that mortality is lower, and bleeding as a complication occurs less often. </a:t>
            </a:r>
            <a:endParaRPr lang="sr-Latn-RS" dirty="0"/>
          </a:p>
          <a:p>
            <a:r>
              <a:rPr lang="en-US" dirty="0"/>
              <a:t>The advantage of low molecular weight heparins also lies in the fact that they can be used for the treatment of deep vein thrombosis in ambulatory conditions, i.e., at patient's house. </a:t>
            </a:r>
            <a:endParaRPr lang="sr-Latn-RS" dirty="0"/>
          </a:p>
          <a:p>
            <a:r>
              <a:rPr lang="en-US" dirty="0"/>
              <a:t>Thanks to more favorable pharmacokinetics low molecular weight than unfractionated heparin, low molecular weight therapy heparin provides stable concentrations of the drug in the blood, i.e., it rarely happens that the concentration of the drug reaches toxic values, or is lower than the threshold concentration.</a:t>
            </a:r>
          </a:p>
        </p:txBody>
      </p:sp>
    </p:spTree>
    <p:extLst>
      <p:ext uri="{BB962C8B-B14F-4D97-AF65-F5344CB8AC3E}">
        <p14:creationId xmlns:p14="http://schemas.microsoft.com/office/powerpoint/2010/main" val="1138596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6D961-C58B-9C40-A1A0-B007301B6ED0}"/>
              </a:ext>
            </a:extLst>
          </p:cNvPr>
          <p:cNvSpPr>
            <a:spLocks noGrp="1"/>
          </p:cNvSpPr>
          <p:nvPr>
            <p:ph type="title"/>
          </p:nvPr>
        </p:nvSpPr>
        <p:spPr/>
        <p:txBody>
          <a:bodyPr/>
          <a:lstStyle/>
          <a:p>
            <a:r>
              <a:rPr lang="en-US" dirty="0"/>
              <a:t>TREATMENT OF DEEP VENOUS THROMBOSIS</a:t>
            </a:r>
          </a:p>
        </p:txBody>
      </p:sp>
      <p:sp>
        <p:nvSpPr>
          <p:cNvPr id="3" name="Content Placeholder 2">
            <a:extLst>
              <a:ext uri="{FF2B5EF4-FFF2-40B4-BE49-F238E27FC236}">
                <a16:creationId xmlns:a16="http://schemas.microsoft.com/office/drawing/2014/main" id="{7B0699B6-FC2E-3938-F84E-181B8B7270CE}"/>
              </a:ext>
            </a:extLst>
          </p:cNvPr>
          <p:cNvSpPr>
            <a:spLocks noGrp="1"/>
          </p:cNvSpPr>
          <p:nvPr>
            <p:ph idx="1"/>
          </p:nvPr>
        </p:nvSpPr>
        <p:spPr/>
        <p:txBody>
          <a:bodyPr/>
          <a:lstStyle/>
          <a:p>
            <a:r>
              <a:rPr lang="en-US" dirty="0"/>
              <a:t>Simultaneously with the application of low molecular weight heparin, the patient should take an oral anticoagulant from the group of vitamin K antagonists (e</a:t>
            </a:r>
            <a:r>
              <a:rPr lang="sr-Latn-RS" dirty="0"/>
              <a:t>.</a:t>
            </a:r>
            <a:r>
              <a:rPr lang="en-US" dirty="0"/>
              <a:t>g</a:t>
            </a:r>
            <a:r>
              <a:rPr lang="sr-Latn-RS" dirty="0"/>
              <a:t>.,</a:t>
            </a:r>
            <a:r>
              <a:rPr lang="en-US" dirty="0"/>
              <a:t> warfarin or acenocoumarol). </a:t>
            </a:r>
            <a:endParaRPr lang="sr-Latn-RS" dirty="0"/>
          </a:p>
          <a:p>
            <a:r>
              <a:rPr lang="en-US" dirty="0"/>
              <a:t>When the value of the INR increases to 1.5 to 2.5, further application of low-molecular-weight heparin is stopped, and the oral anticoagulant is further administered for 3-6 months if it is a first thrombosis, and 12 months if it is a repeated thrombosis.</a:t>
            </a:r>
          </a:p>
        </p:txBody>
      </p:sp>
    </p:spTree>
    <p:extLst>
      <p:ext uri="{BB962C8B-B14F-4D97-AF65-F5344CB8AC3E}">
        <p14:creationId xmlns:p14="http://schemas.microsoft.com/office/powerpoint/2010/main" val="3340605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9423C-A6ED-9038-CD8C-B1DB79A9B858}"/>
              </a:ext>
            </a:extLst>
          </p:cNvPr>
          <p:cNvSpPr>
            <a:spLocks noGrp="1"/>
          </p:cNvSpPr>
          <p:nvPr>
            <p:ph type="title"/>
          </p:nvPr>
        </p:nvSpPr>
        <p:spPr/>
        <p:txBody>
          <a:bodyPr/>
          <a:lstStyle/>
          <a:p>
            <a:r>
              <a:rPr lang="en-US" dirty="0"/>
              <a:t>TREATMENT OF DEEP VENOUS THROMBOSIS</a:t>
            </a:r>
          </a:p>
        </p:txBody>
      </p:sp>
      <p:sp>
        <p:nvSpPr>
          <p:cNvPr id="3" name="Content Placeholder 2">
            <a:extLst>
              <a:ext uri="{FF2B5EF4-FFF2-40B4-BE49-F238E27FC236}">
                <a16:creationId xmlns:a16="http://schemas.microsoft.com/office/drawing/2014/main" id="{7F8F4466-D5EB-6CC4-165D-F54B4CACBC25}"/>
              </a:ext>
            </a:extLst>
          </p:cNvPr>
          <p:cNvSpPr>
            <a:spLocks noGrp="1"/>
          </p:cNvSpPr>
          <p:nvPr>
            <p:ph idx="1"/>
          </p:nvPr>
        </p:nvSpPr>
        <p:spPr/>
        <p:txBody>
          <a:bodyPr>
            <a:normAutofit lnSpcReduction="10000"/>
          </a:bodyPr>
          <a:lstStyle/>
          <a:p>
            <a:r>
              <a:rPr lang="en-US" dirty="0"/>
              <a:t>Instead of warfarin, after 7 days of application of low molecular weight heparin therapy can be continued with a direct thrombin inhibitor, dabigatran </a:t>
            </a:r>
            <a:r>
              <a:rPr lang="en-US" dirty="0" err="1"/>
              <a:t>etexilate</a:t>
            </a:r>
            <a:r>
              <a:rPr lang="en-US" dirty="0"/>
              <a:t>, or factor </a:t>
            </a:r>
            <a:r>
              <a:rPr lang="en-US" dirty="0" err="1"/>
              <a:t>Xa</a:t>
            </a:r>
            <a:r>
              <a:rPr lang="en-US" dirty="0"/>
              <a:t> inhibitor, </a:t>
            </a:r>
            <a:r>
              <a:rPr lang="en-US" dirty="0" err="1"/>
              <a:t>edoxaban</a:t>
            </a:r>
            <a:r>
              <a:rPr lang="en-US" dirty="0"/>
              <a:t>. </a:t>
            </a:r>
            <a:endParaRPr lang="sr-Latn-RS" dirty="0"/>
          </a:p>
          <a:p>
            <a:r>
              <a:rPr lang="en-US" dirty="0"/>
              <a:t>There is also the possibility to treat deep vein thrombosis from the beginning, without prior application of low-molecular heparin, w</a:t>
            </a:r>
            <a:r>
              <a:rPr lang="sr-Latn-RS" dirty="0"/>
              <a:t>i</a:t>
            </a:r>
            <a:r>
              <a:rPr lang="en-US" dirty="0" err="1"/>
              <a:t>th</a:t>
            </a:r>
            <a:r>
              <a:rPr lang="en-US" dirty="0"/>
              <a:t> direct factor </a:t>
            </a:r>
            <a:r>
              <a:rPr lang="en-US" dirty="0" err="1"/>
              <a:t>Xa</a:t>
            </a:r>
            <a:r>
              <a:rPr lang="en-US" dirty="0"/>
              <a:t> inhibitors, rivaroxaban or apixaban. When using new oral anticoagulants (dabigatran, </a:t>
            </a:r>
            <a:r>
              <a:rPr lang="en-US" dirty="0" err="1"/>
              <a:t>edoxaban</a:t>
            </a:r>
            <a:r>
              <a:rPr lang="en-US" dirty="0"/>
              <a:t>, apixaban rivaroxaban) it is not necessary to monitor the INR level. However, there is one important limitation to the use of dabigatran, </a:t>
            </a:r>
            <a:r>
              <a:rPr lang="en-US" dirty="0" err="1"/>
              <a:t>edoxaban</a:t>
            </a:r>
            <a:r>
              <a:rPr lang="en-US" dirty="0"/>
              <a:t> and rivaroxaban: they must not be given to patients whose clearance creatinine is less than 30 ml/min.</a:t>
            </a:r>
          </a:p>
        </p:txBody>
      </p:sp>
    </p:spTree>
    <p:extLst>
      <p:ext uri="{BB962C8B-B14F-4D97-AF65-F5344CB8AC3E}">
        <p14:creationId xmlns:p14="http://schemas.microsoft.com/office/powerpoint/2010/main" val="3436689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49188-A689-6898-5F9E-DA57CEAB4753}"/>
              </a:ext>
            </a:extLst>
          </p:cNvPr>
          <p:cNvSpPr>
            <a:spLocks noGrp="1"/>
          </p:cNvSpPr>
          <p:nvPr>
            <p:ph type="title"/>
          </p:nvPr>
        </p:nvSpPr>
        <p:spPr/>
        <p:txBody>
          <a:bodyPr/>
          <a:lstStyle/>
          <a:p>
            <a:r>
              <a:rPr lang="en-US" dirty="0"/>
              <a:t>TREATMENT OF PULMONARY EMBOLISM</a:t>
            </a:r>
          </a:p>
        </p:txBody>
      </p:sp>
      <p:sp>
        <p:nvSpPr>
          <p:cNvPr id="3" name="Content Placeholder 2">
            <a:extLst>
              <a:ext uri="{FF2B5EF4-FFF2-40B4-BE49-F238E27FC236}">
                <a16:creationId xmlns:a16="http://schemas.microsoft.com/office/drawing/2014/main" id="{45AAE013-7ACF-6A3F-A280-AB77ED07FAE1}"/>
              </a:ext>
            </a:extLst>
          </p:cNvPr>
          <p:cNvSpPr>
            <a:spLocks noGrp="1"/>
          </p:cNvSpPr>
          <p:nvPr>
            <p:ph idx="1"/>
          </p:nvPr>
        </p:nvSpPr>
        <p:spPr>
          <a:xfrm>
            <a:off x="838200" y="1825624"/>
            <a:ext cx="10515600" cy="4803775"/>
          </a:xfrm>
        </p:spPr>
        <p:txBody>
          <a:bodyPr>
            <a:normAutofit fontScale="92500" lnSpcReduction="20000"/>
          </a:bodyPr>
          <a:lstStyle/>
          <a:p>
            <a:r>
              <a:rPr lang="en-US" dirty="0"/>
              <a:t>If the patient is hemodynamically stable and not in respiratory danger, pulmonary embolism can be treated conservatively, only with anticoagulants. </a:t>
            </a:r>
            <a:endParaRPr lang="sr-Latn-RS" dirty="0"/>
          </a:p>
          <a:p>
            <a:r>
              <a:rPr lang="en-US" dirty="0"/>
              <a:t>If the size of the embolus is so large that the patient is not hemodynamically stable, therapy is undertaken that can lead to at least partial removal of the embolus</a:t>
            </a:r>
            <a:r>
              <a:rPr lang="sr-Latn-RS" dirty="0"/>
              <a:t>.</a:t>
            </a:r>
          </a:p>
          <a:p>
            <a:r>
              <a:rPr lang="en-US" dirty="0"/>
              <a:t>Infusion of dobutamine, dopamine (if cardiac index is reduced and arterial pressure is normal), noradrenaline (if arterial pressure is lowered) or adrenaline (if there are no signs of shock) can be used to restore flow . In order to facilitate the flow of blood through the pulmonary artery, it is recommended to inhale nitrogen monoxide or an aerosol of prostaglandin E1, prostacyclin. The infusion of the phosphodiesterase 5 inhibitor, sildenafil, as well as blockers of endothelin receptors, </a:t>
            </a:r>
            <a:r>
              <a:rPr lang="en-US" dirty="0" err="1"/>
              <a:t>bonsetan</a:t>
            </a:r>
            <a:r>
              <a:rPr lang="en-US" dirty="0"/>
              <a:t>, can have a favorable vasodilatory effect on the pulmonary artery. On top of that, the patient should be given oxygen through nasal catheters. </a:t>
            </a:r>
          </a:p>
        </p:txBody>
      </p:sp>
    </p:spTree>
    <p:extLst>
      <p:ext uri="{BB962C8B-B14F-4D97-AF65-F5344CB8AC3E}">
        <p14:creationId xmlns:p14="http://schemas.microsoft.com/office/powerpoint/2010/main" val="7579845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06BC0-1269-41E9-D580-CD02A1C18529}"/>
              </a:ext>
            </a:extLst>
          </p:cNvPr>
          <p:cNvSpPr>
            <a:spLocks noGrp="1"/>
          </p:cNvSpPr>
          <p:nvPr>
            <p:ph type="title"/>
          </p:nvPr>
        </p:nvSpPr>
        <p:spPr/>
        <p:txBody>
          <a:bodyPr/>
          <a:lstStyle/>
          <a:p>
            <a:r>
              <a:rPr lang="en-US" dirty="0"/>
              <a:t>TREATMENT OF PULMONARY EMBOLISM</a:t>
            </a:r>
          </a:p>
        </p:txBody>
      </p:sp>
      <p:sp>
        <p:nvSpPr>
          <p:cNvPr id="3" name="Content Placeholder 2">
            <a:extLst>
              <a:ext uri="{FF2B5EF4-FFF2-40B4-BE49-F238E27FC236}">
                <a16:creationId xmlns:a16="http://schemas.microsoft.com/office/drawing/2014/main" id="{17BDD438-3B05-62C3-AA50-005179D707EF}"/>
              </a:ext>
            </a:extLst>
          </p:cNvPr>
          <p:cNvSpPr>
            <a:spLocks noGrp="1"/>
          </p:cNvSpPr>
          <p:nvPr>
            <p:ph idx="1"/>
          </p:nvPr>
        </p:nvSpPr>
        <p:spPr>
          <a:xfrm>
            <a:off x="838200" y="1825624"/>
            <a:ext cx="10515600" cy="4594225"/>
          </a:xfrm>
        </p:spPr>
        <p:txBody>
          <a:bodyPr>
            <a:normAutofit fontScale="92500" lnSpcReduction="20000"/>
          </a:bodyPr>
          <a:lstStyle/>
          <a:p>
            <a:r>
              <a:rPr lang="en-US" dirty="0"/>
              <a:t>Recombinant tissue activator of plasminogen (alteplase) is given intravenously in a single dose of 100 mg, over 2 hours. Heparin must not be given simultaneously with urokinase and streptococcus, but it can be administered together with alteplase. </a:t>
            </a:r>
            <a:endParaRPr lang="sr-Latn-RS" dirty="0"/>
          </a:p>
          <a:p>
            <a:r>
              <a:rPr lang="en-US" dirty="0"/>
              <a:t>Due to less immunogenicity and slightly higher efficiency, alteplase is used in the first line today , while streptokinase and urokinase are increasingly becoming obsolete drugs. The effectiveness of thrombolytics in establishing the flow through the pulmonary artery is great; in 92% of patients, the clinical picture and ultrasonographic findings improve . </a:t>
            </a:r>
            <a:endParaRPr lang="sr-Latn-RS" dirty="0"/>
          </a:p>
          <a:p>
            <a:r>
              <a:rPr lang="en-US" dirty="0"/>
              <a:t>Thrombolytic therapy has the greatest effect if it is applied in the first 48 hours, but it makes sense to give it up to 14 days after the occurrence of a pulmonary embolism. </a:t>
            </a:r>
            <a:endParaRPr lang="sr-Latn-RS" dirty="0"/>
          </a:p>
          <a:p>
            <a:r>
              <a:rPr lang="en-US" dirty="0"/>
              <a:t>An alternative to thrombolytic therapy is suction embolectomy through an intravascular catheter placed up to the pulmonary artery.</a:t>
            </a:r>
          </a:p>
        </p:txBody>
      </p:sp>
    </p:spTree>
    <p:extLst>
      <p:ext uri="{BB962C8B-B14F-4D97-AF65-F5344CB8AC3E}">
        <p14:creationId xmlns:p14="http://schemas.microsoft.com/office/powerpoint/2010/main" val="11618724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TotalTime>
  <Words>1471</Words>
  <Application>Microsoft Office PowerPoint</Application>
  <PresentationFormat>Widescreen</PresentationFormat>
  <Paragraphs>44</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Perioperative administration of anticoagulant and antiaggregation drugs</vt:lpstr>
      <vt:lpstr>PREVENTION OF DEEP VENOUS THROMBOSIS</vt:lpstr>
      <vt:lpstr>PREVENTION OF DEEP VENOUS THROMBOSIS</vt:lpstr>
      <vt:lpstr>Prophylaxis of deep venous thrombosis out of surgery</vt:lpstr>
      <vt:lpstr>TREATMENT OF DEEP VENOUS THROMBOSIS</vt:lpstr>
      <vt:lpstr>TREATMENT OF DEEP VENOUS THROMBOSIS</vt:lpstr>
      <vt:lpstr>TREATMENT OF DEEP VENOUS THROMBOSIS</vt:lpstr>
      <vt:lpstr>TREATMENT OF PULMONARY EMBOLISM</vt:lpstr>
      <vt:lpstr>TREATMENT OF PULMONARY EMBOLISM</vt:lpstr>
      <vt:lpstr>TREATMENT OF PULMONARY EMBOLISM - anticoagulation</vt:lpstr>
      <vt:lpstr>TREATMENT OF PULMONARY EMBOLISM – duration of anticoagulation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Boj</dc:creator>
  <cp:lastModifiedBy>Boj</cp:lastModifiedBy>
  <cp:revision>9</cp:revision>
  <dcterms:created xsi:type="dcterms:W3CDTF">2023-08-18T16:02:50Z</dcterms:created>
  <dcterms:modified xsi:type="dcterms:W3CDTF">2023-08-18T17:07:21Z</dcterms:modified>
</cp:coreProperties>
</file>